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7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430" r:id="rId5"/>
    <p:sldId id="470" r:id="rId6"/>
    <p:sldId id="486" r:id="rId7"/>
    <p:sldId id="514" r:id="rId8"/>
    <p:sldId id="532" r:id="rId9"/>
    <p:sldId id="529" r:id="rId10"/>
    <p:sldId id="535" r:id="rId11"/>
    <p:sldId id="533" r:id="rId12"/>
    <p:sldId id="527" r:id="rId13"/>
    <p:sldId id="540" r:id="rId14"/>
    <p:sldId id="536" r:id="rId15"/>
    <p:sldId id="525" r:id="rId16"/>
    <p:sldId id="531" r:id="rId17"/>
    <p:sldId id="541" r:id="rId18"/>
    <p:sldId id="537" r:id="rId19"/>
    <p:sldId id="530" r:id="rId20"/>
    <p:sldId id="521" r:id="rId21"/>
    <p:sldId id="542" r:id="rId22"/>
    <p:sldId id="538" r:id="rId23"/>
    <p:sldId id="528" r:id="rId24"/>
    <p:sldId id="524" r:id="rId25"/>
    <p:sldId id="543" r:id="rId26"/>
    <p:sldId id="534" r:id="rId27"/>
    <p:sldId id="539" r:id="rId28"/>
    <p:sldId id="526" r:id="rId29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DFE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1992" autoAdjust="0"/>
  </p:normalViewPr>
  <p:slideViewPr>
    <p:cSldViewPr snapToObjects="1">
      <p:cViewPr varScale="1">
        <p:scale>
          <a:sx n="93" d="100"/>
          <a:sy n="93" d="100"/>
        </p:scale>
        <p:origin x="21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csircoza-my.sharepoint.com/personal/lvnieker_csir_co_za/Documents/U-M%20WRC-DSS%20v300323%20LVN%20Email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7394180457839269"/>
          <c:y val="4.650518552695098E-2"/>
          <c:w val="0.46296007643363535"/>
          <c:h val="0.9066393262723681"/>
        </c:manualLayout>
      </c:layout>
      <c:scatterChart>
        <c:scatterStyle val="lineMarker"/>
        <c:varyColors val="0"/>
        <c:ser>
          <c:idx val="2"/>
          <c:order val="0"/>
          <c:tx>
            <c:strRef>
              <c:f>Estuaries!$B$18</c:f>
              <c:strCache>
                <c:ptCount val="1"/>
                <c:pt idx="0">
                  <c:v>PES</c:v>
                </c:pt>
              </c:strCache>
            </c:strRef>
          </c:tx>
          <c:spPr>
            <a:ln w="19050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Estuaries!$B$22</c:f>
              <c:numCache>
                <c:formatCode>0.00</c:formatCode>
                <c:ptCount val="1"/>
                <c:pt idx="0">
                  <c:v>0.84204545454545454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7C-4A23-B8C4-BB6462B41255}"/>
            </c:ext>
          </c:extLst>
        </c:ser>
        <c:ser>
          <c:idx val="0"/>
          <c:order val="1"/>
          <c:tx>
            <c:strRef>
              <c:f>Estuaries!$C$18</c:f>
              <c:strCache>
                <c:ptCount val="1"/>
                <c:pt idx="0">
                  <c:v>REC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1"/>
                    </a:pPr>
                    <a:fld id="{20A63621-EA51-401D-BFB6-50202CBED30B}" type="SERIESNAME">
                      <a:rPr lang="en-US"/>
                      <a:pPr>
                        <a:defRPr b="1"/>
                      </a:pPr>
                      <a:t>[SERIES NAME]</a:t>
                    </a:fld>
                    <a:r>
                      <a:rPr lang="en-US"/>
                      <a:t>, Sc</a:t>
                    </a:r>
                    <a:r>
                      <a:rPr lang="en-US" baseline="0"/>
                      <a:t> 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54E-4BB9-B473-18A0F12B67A8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Estuaries!$C$22</c:f>
              <c:numCache>
                <c:formatCode>0.00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7C-4A23-B8C4-BB6462B41255}"/>
            </c:ext>
          </c:extLst>
        </c:ser>
        <c:ser>
          <c:idx val="1"/>
          <c:order val="2"/>
          <c:tx>
            <c:strRef>
              <c:f>Estuaries!$D$18</c:f>
              <c:strCache>
                <c:ptCount val="1"/>
                <c:pt idx="0">
                  <c:v>Sc 1</c:v>
                </c:pt>
              </c:strCache>
            </c:strRef>
          </c:tx>
          <c:spPr>
            <a:ln w="19050">
              <a:noFill/>
            </a:ln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54E-4BB9-B473-18A0F12B67A8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Estuaries!$D$22</c:f>
              <c:numCache>
                <c:formatCode>0.00</c:formatCode>
                <c:ptCount val="1"/>
                <c:pt idx="0">
                  <c:v>0.59529411764705886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E7C-4A23-B8C4-BB6462B41255}"/>
            </c:ext>
          </c:extLst>
        </c:ser>
        <c:ser>
          <c:idx val="3"/>
          <c:order val="3"/>
          <c:tx>
            <c:strRef>
              <c:f>Estuaries!$E$18</c:f>
              <c:strCache>
                <c:ptCount val="1"/>
                <c:pt idx="0">
                  <c:v>Sc 2</c:v>
                </c:pt>
              </c:strCache>
            </c:strRef>
          </c:tx>
          <c:spPr>
            <a:ln w="19050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Estuaries!$E$22</c:f>
              <c:numCache>
                <c:formatCode>0.00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E7C-4A23-B8C4-BB6462B41255}"/>
            </c:ext>
          </c:extLst>
        </c:ser>
        <c:ser>
          <c:idx val="4"/>
          <c:order val="4"/>
          <c:tx>
            <c:strRef>
              <c:f>Estuaries!$F$18</c:f>
              <c:strCache>
                <c:ptCount val="1"/>
                <c:pt idx="0">
                  <c:v>Sc 3</c:v>
                </c:pt>
              </c:strCache>
            </c:strRef>
          </c:tx>
          <c:spPr>
            <a:ln w="19050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Estuaries!$F$22</c:f>
              <c:numCache>
                <c:formatCode>0.00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E7C-4A23-B8C4-BB6462B41255}"/>
            </c:ext>
          </c:extLst>
        </c:ser>
        <c:ser>
          <c:idx val="5"/>
          <c:order val="5"/>
          <c:tx>
            <c:strRef>
              <c:f>Estuaries!$G$18</c:f>
              <c:strCache>
                <c:ptCount val="1"/>
                <c:pt idx="0">
                  <c:v>Sc 4</c:v>
                </c:pt>
              </c:strCache>
            </c:strRef>
          </c:tx>
          <c:spPr>
            <a:ln w="19050">
              <a:noFill/>
            </a:ln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54E-4BB9-B473-18A0F12B67A8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Estuaries!$G$22</c:f>
              <c:numCache>
                <c:formatCode>0.00</c:formatCode>
                <c:ptCount val="1"/>
                <c:pt idx="0">
                  <c:v>0.64235294117647057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E7C-4A23-B8C4-BB6462B41255}"/>
            </c:ext>
          </c:extLst>
        </c:ser>
        <c:ser>
          <c:idx val="6"/>
          <c:order val="6"/>
          <c:tx>
            <c:strRef>
              <c:f>Estuaries!$H$18</c:f>
              <c:strCache>
                <c:ptCount val="1"/>
                <c:pt idx="0">
                  <c:v>Sc 5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6"/>
            <c:spPr>
              <a:solidFill>
                <a:schemeClr val="accent2"/>
              </a:solidFill>
            </c:spPr>
          </c:marker>
          <c:dLbls>
            <c:dLbl>
              <c:idx val="0"/>
              <c:layout>
                <c:manualLayout>
                  <c:x val="7.8686395679807095E-3"/>
                  <c:y val="-1.558138056920868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4E-4BB9-B473-18A0F12B6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Estuaries!$H$22</c:f>
              <c:numCache>
                <c:formatCode>0.00</c:formatCode>
                <c:ptCount val="1"/>
                <c:pt idx="0">
                  <c:v>0.84823529411764698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E7C-4A23-B8C4-BB6462B41255}"/>
            </c:ext>
          </c:extLst>
        </c:ser>
        <c:ser>
          <c:idx val="7"/>
          <c:order val="7"/>
          <c:tx>
            <c:strRef>
              <c:f>Estuaries!$I$18</c:f>
              <c:strCache>
                <c:ptCount val="1"/>
                <c:pt idx="0">
                  <c:v>Sc 6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6"/>
            <c:spPr>
              <a:solidFill>
                <a:srgbClr val="00B0F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Estuaries!$I$22</c:f>
              <c:numCache>
                <c:formatCode>0.00</c:formatCode>
                <c:ptCount val="1"/>
                <c:pt idx="0">
                  <c:v>0.74941176470588233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E7C-4A23-B8C4-BB6462B41255}"/>
            </c:ext>
          </c:extLst>
        </c:ser>
        <c:ser>
          <c:idx val="8"/>
          <c:order val="8"/>
          <c:tx>
            <c:strRef>
              <c:f>Estuaries!$J$18</c:f>
              <c:strCache>
                <c:ptCount val="1"/>
                <c:pt idx="0">
                  <c:v>Sc 7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6"/>
            <c:spPr>
              <a:solidFill>
                <a:schemeClr val="accent2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Estuaries!$J$22</c:f>
              <c:numCache>
                <c:formatCode>0.00</c:formatCode>
                <c:ptCount val="1"/>
                <c:pt idx="0">
                  <c:v>0.62235294117647055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E7C-4A23-B8C4-BB6462B41255}"/>
            </c:ext>
          </c:extLst>
        </c:ser>
        <c:ser>
          <c:idx val="9"/>
          <c:order val="9"/>
          <c:tx>
            <c:strRef>
              <c:f>Estuaries!$K$18</c:f>
              <c:strCache>
                <c:ptCount val="1"/>
                <c:pt idx="0">
                  <c:v>Sc 8</c:v>
                </c:pt>
              </c:strCache>
            </c:strRef>
          </c:tx>
          <c:spPr>
            <a:ln w="19050">
              <a:noFill/>
            </a:ln>
          </c:spPr>
          <c:dLbls>
            <c:dLbl>
              <c:idx val="0"/>
              <c:layout>
                <c:manualLayout>
                  <c:x val="0"/>
                  <c:y val="3.73953133661008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4E-4BB9-B473-18A0F12B67A8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Estuaries!$A$22</c:f>
              <c:strCache>
                <c:ptCount val="1"/>
                <c:pt idx="0">
                  <c:v>W13-Mlalazi Estuary</c:v>
                </c:pt>
              </c:strCache>
            </c:strRef>
          </c:xVal>
          <c:yVal>
            <c:numRef>
              <c:f>Estuaries!$K$22</c:f>
              <c:numCache>
                <c:formatCode>0.00</c:formatCode>
                <c:ptCount val="1"/>
                <c:pt idx="0">
                  <c:v>0.59294117647058819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E7C-4A23-B8C4-BB6462B41255}"/>
            </c:ext>
          </c:extLst>
        </c:ser>
        <c:ser>
          <c:idx val="10"/>
          <c:order val="10"/>
          <c:tx>
            <c:v>Sc 9</c:v>
          </c:tx>
          <c:spPr>
            <a:ln w="19050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F-DE7C-4A23-B8C4-BB6462B41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846336"/>
        <c:axId val="134856704"/>
      </c:scatterChart>
      <c:valAx>
        <c:axId val="134846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4856704"/>
        <c:crosses val="autoZero"/>
        <c:crossBetween val="midCat"/>
      </c:valAx>
      <c:valAx>
        <c:axId val="134856704"/>
        <c:scaling>
          <c:orientation val="minMax"/>
          <c:max val="1"/>
          <c:min val="0.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ZA" sz="1400" b="0" i="0" baseline="0">
                    <a:effectLst/>
                  </a:rPr>
                  <a:t>Ecostatus relative to REC (100%)</a:t>
                </a:r>
                <a:endParaRPr lang="en-ZA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6.4575580879385711E-2"/>
              <c:y val="0.25133897598894139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+mn-lt"/>
              </a:defRPr>
            </a:pPr>
            <a:endParaRPr lang="en-US"/>
          </a:p>
        </c:txPr>
        <c:crossAx val="134846336"/>
        <c:crosses val="autoZero"/>
        <c:crossBetween val="midCat"/>
        <c:majorUnit val="0.1"/>
      </c:valAx>
      <c:spPr>
        <a:gradFill>
          <a:gsLst>
            <a:gs pos="0">
              <a:srgbClr val="99FF99"/>
            </a:gs>
            <a:gs pos="50000">
              <a:srgbClr val="FFE697"/>
            </a:gs>
            <a:gs pos="100000">
              <a:srgbClr val="FF9379"/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 w="3175"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4/11/2023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4/11/2023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Mangroves – ‘</a:t>
            </a:r>
            <a:r>
              <a:rPr lang="en-US" dirty="0" err="1"/>
              <a:t>lolly</a:t>
            </a:r>
            <a:r>
              <a:rPr lang="en-US" dirty="0"/>
              <a:t> pop’ trees as a result of over harvesting of side branches of mangroves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49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Short term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Increase connectivity between lakes and down stream waters should be improved by functional fishways</a:t>
            </a:r>
            <a:r>
              <a:rPr lang="en-US" dirty="0"/>
              <a:t>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Long-term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Port must start an initiative to  retain  and restore estuarine function.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Blue Carbon are valuable habitat.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Credit to protect this habitat. Port off set their carbon footprint</a:t>
            </a:r>
            <a:r>
              <a:rPr lang="en-US" dirty="0"/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Zostra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Protect areas were reinstalment is occurring,  Reestablish near yacht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teminal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Look for bio enhancement opportunities in support of nursery. 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Improve access to system to allow for compliance, monitoring and research. No oversight - thus no awareness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Opportunities for bird tourism if access was improved. Could provide livelihoods in stead of illegal activities. Spin off for accommodation.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BirdLife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SA could assist with training off guides - Zululand birding route.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Improve research to understand change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814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502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24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No flow over the </a:t>
            </a:r>
            <a:r>
              <a:rPr lang="en-US" sz="1200" dirty="0" err="1"/>
              <a:t>Nhlabane</a:t>
            </a:r>
            <a:r>
              <a:rPr lang="en-US" sz="1200" dirty="0"/>
              <a:t> barrage - </a:t>
            </a:r>
            <a:r>
              <a:rPr lang="en-US" sz="1200" dirty="0" err="1">
                <a:solidFill>
                  <a:srgbClr val="FF0000"/>
                </a:solidFill>
              </a:rPr>
              <a:t>EWR</a:t>
            </a:r>
            <a:r>
              <a:rPr lang="en-US" sz="1200" dirty="0">
                <a:solidFill>
                  <a:srgbClr val="FF0000"/>
                </a:solidFill>
              </a:rPr>
              <a:t> not released in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Fishway non-functional - Only 3 fish species recorded, all freshwater taxa tolerant of poor water quality.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Extensive loss of open water area due to macrophyte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System was fresh - leaches, water lilies and tadpoles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113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F86054"/>
                </a:solidFill>
                <a:effectLst/>
                <a:latin typeface="Calibri" panose="020F0502020204030204" pitchFamily="34" charset="0"/>
              </a:rPr>
              <a:t>Estuary:</a:t>
            </a:r>
          </a:p>
          <a:p>
            <a:endParaRPr lang="en-US" sz="1800" b="0" i="0" u="none" strike="noStrike" dirty="0">
              <a:solidFill>
                <a:srgbClr val="F86054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F86054"/>
                </a:solidFill>
                <a:effectLst/>
                <a:latin typeface="Calibri" panose="020F0502020204030204" pitchFamily="34" charset="0"/>
              </a:rPr>
              <a:t>Mouth Management Plan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Removal of sludge (an additional benefit)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Prevent disturbance of riparian vegetation, trampling, cattle, fire, remove alien plants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Lakes:</a:t>
            </a:r>
          </a:p>
          <a:p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Control/reduce fishing effort</a:t>
            </a:r>
            <a:r>
              <a:rPr lang="en-US" dirty="0"/>
              <a:t> </a:t>
            </a:r>
          </a:p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Varible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lake levels will benefit water birds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Ensure connectivity, Draw down levels should not separate North and South Lake (find MSL level)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Fishways are not functional - we need to increase connectivity by flow release and possible reengineering of fishway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Proactive strategic planning is need to reduce impact of future developments - for example disposal of waste is a key issues. Waste can not run into estuary and lakes.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Look into innovative ways to manage waste water in this area, e.g. artificial reed beds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Prevent disturbance of riparian vegetation, trampling, cattle, fire, remove alien plants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Increase runoff through management/removal of wood lots (need an study to very and plan for this impact)</a:t>
            </a:r>
            <a:r>
              <a:rPr lang="en-US" dirty="0"/>
              <a:t>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794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waste water into this system as it will compromise it during lower flow periods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097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waste water into this system as it will compromise it during lower flow periods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117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waste water into this system as it will compromise it during lower flow periods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346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waste water into this system as it will compromise it</a:t>
            </a:r>
          </a:p>
          <a:p>
            <a:endParaRPr lang="en-US" dirty="0"/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Reduce extractive fishing effort (gill nets)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Strategic Planning and management of land-use in and around the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EFZ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: Limit industrial scale agriculture change to residential development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Big threat to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Mlalazi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WQ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already stressed especially a risk in the closed state –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no Waste Water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dischage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(recycle), implement agricultural best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practise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Also diffuse runoff from housing not on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riticulation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Monitor and Control sand-mining</a:t>
            </a:r>
            <a:r>
              <a:rPr lang="en-US" dirty="0"/>
              <a:t>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Increase base flows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Develop a plan to management disturbance to birds (e.g. closed areas, boating controls such as speed zones)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Control and manage </a:t>
            </a:r>
            <a:r>
              <a:rPr lang="en-US" sz="12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verchile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access at the mouth as a disturbance to birds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Prevent fires in mangrove area 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Remove hard structures of pond farm &amp; investigate opportunities to rewild banks and restoring gentle slopes where possible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Maintain hydrological connectivity (roads)</a:t>
            </a:r>
            <a:r>
              <a:rPr lang="en-US" dirty="0"/>
              <a:t>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Realign the PA delineation with the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EFZ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increase protection</a:t>
            </a:r>
            <a:r>
              <a:rPr lang="en-US" dirty="0"/>
              <a:t> </a:t>
            </a:r>
            <a:endParaRPr lang="en-ZA" dirty="0"/>
          </a:p>
          <a:p>
            <a:r>
              <a:rPr lang="en-US" dirty="0"/>
              <a:t> during lower flow periods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17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253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685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432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Complete state change of invertebrates as the estuary changed to a stagnant swamp. Near complete loss of estuarine community where once there was a thriving and rich community present</a:t>
            </a:r>
          </a:p>
          <a:p>
            <a:r>
              <a:rPr lang="en-US" dirty="0"/>
              <a:t>Middle and upper section - human health risk - Lung fluke risk associated with invasive species the state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223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Ecosystem based adaptation restoration project to restore estuary functionality</a:t>
            </a:r>
            <a:r>
              <a:rPr lang="en-ZA" dirty="0"/>
              <a:t> 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Mechanical Intervention:</a:t>
            </a:r>
            <a:r>
              <a:rPr lang="en-ZA" dirty="0"/>
              <a:t> </a:t>
            </a:r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Scenario 1 is flow scenario</a:t>
            </a:r>
            <a:r>
              <a:rPr lang="en-ZA" dirty="0"/>
              <a:t> 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Catchment to coast approach to reduce impact of poor water quality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Reduce impact of forestry (Buffer zones around estuary, long-term reduction in forested areas)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Mitigate for impacts of mining (reduce turbidity signal in runoff, sediment input)</a:t>
            </a:r>
            <a:r>
              <a:rPr lang="en-ZA" dirty="0"/>
              <a:t> 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Pioneer different footpaths to the beach further north</a:t>
            </a:r>
            <a:r>
              <a:rPr lang="en-ZA" dirty="0"/>
              <a:t> 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Increase fishing compliance (will escalate if fish communities recover)</a:t>
            </a:r>
            <a:r>
              <a:rPr lang="en-ZA" dirty="0"/>
              <a:t> </a:t>
            </a:r>
          </a:p>
          <a:p>
            <a:r>
              <a:rPr lang="en-Z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Restore upstream riparian zone &amp; remove alien vegetation</a:t>
            </a:r>
            <a:r>
              <a:rPr lang="en-Z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937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The main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DWS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2016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EWR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report clearly states that the total present flow from both the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Mfolozi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and the St Lucia rivers are needed to achieve the C category, i.e. any flow scenario that would involve flow reduction from Present will not meet the REC. Less than 1% change can be made to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Mfolozi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flows, but that flow needs to be reallocated to the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EWR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of the St Lucia Rivers to ensure that the system remain in a C category (and not decline during droughts).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en-ZA" sz="1800" dirty="0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 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523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DFFE</a:t>
            </a:r>
            <a:r>
              <a:rPr lang="en-US" dirty="0"/>
              <a:t>, Nelson Mandela University – Carbon Team, ORI, </a:t>
            </a:r>
            <a:r>
              <a:rPr lang="en-US" dirty="0" err="1"/>
              <a:t>DWS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95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STAR= Estuaries visited during field trip</a:t>
            </a:r>
          </a:p>
          <a:p>
            <a:r>
              <a:rPr lang="en-US" dirty="0"/>
              <a:t>Could not access </a:t>
            </a:r>
            <a:r>
              <a:rPr lang="en-US" dirty="0" err="1"/>
              <a:t>uMlatuze</a:t>
            </a:r>
            <a:r>
              <a:rPr lang="en-US" dirty="0"/>
              <a:t> due to Transnet industrial strike – tried twice and replaced with field work on </a:t>
            </a:r>
            <a:r>
              <a:rPr lang="en-US" dirty="0" err="1"/>
              <a:t>Matigulu</a:t>
            </a:r>
            <a:r>
              <a:rPr lang="en-US" dirty="0"/>
              <a:t> &amp; </a:t>
            </a:r>
            <a:r>
              <a:rPr lang="en-US" dirty="0" err="1"/>
              <a:t>Mlalazi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44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raising any red flags at this stage.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458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raising any red flags at this stage.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7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raising any red flags at this stage.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974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raising any red flags at this stage.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21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Mangroves – ‘</a:t>
            </a:r>
            <a:r>
              <a:rPr lang="en-US" dirty="0" err="1"/>
              <a:t>lolly</a:t>
            </a:r>
            <a:r>
              <a:rPr lang="en-US" dirty="0"/>
              <a:t> pop’ trees as a result of over harvesting of side branches of mangroves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14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3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93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8.3 ESTUARY ECOLOGICAL CONSEQUENCES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MHLATUZE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9A3CB9-3357-9290-88EC-0E9421C16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789029"/>
              </p:ext>
            </p:extLst>
          </p:nvPr>
        </p:nvGraphicFramePr>
        <p:xfrm>
          <a:off x="381000" y="990600"/>
          <a:ext cx="8305801" cy="5569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0809">
                  <a:extLst>
                    <a:ext uri="{9D8B030D-6E8A-4147-A177-3AD203B41FA5}">
                      <a16:colId xmlns:a16="http://schemas.microsoft.com/office/drawing/2014/main" val="2864050000"/>
                    </a:ext>
                  </a:extLst>
                </a:gridCol>
                <a:gridCol w="1358109">
                  <a:extLst>
                    <a:ext uri="{9D8B030D-6E8A-4147-A177-3AD203B41FA5}">
                      <a16:colId xmlns:a16="http://schemas.microsoft.com/office/drawing/2014/main" val="2535332246"/>
                    </a:ext>
                  </a:extLst>
                </a:gridCol>
                <a:gridCol w="1359386">
                  <a:extLst>
                    <a:ext uri="{9D8B030D-6E8A-4147-A177-3AD203B41FA5}">
                      <a16:colId xmlns:a16="http://schemas.microsoft.com/office/drawing/2014/main" val="1565885640"/>
                    </a:ext>
                  </a:extLst>
                </a:gridCol>
                <a:gridCol w="1469262">
                  <a:extLst>
                    <a:ext uri="{9D8B030D-6E8A-4147-A177-3AD203B41FA5}">
                      <a16:colId xmlns:a16="http://schemas.microsoft.com/office/drawing/2014/main" val="1447655901"/>
                    </a:ext>
                  </a:extLst>
                </a:gridCol>
                <a:gridCol w="1248235">
                  <a:extLst>
                    <a:ext uri="{9D8B030D-6E8A-4147-A177-3AD203B41FA5}">
                      <a16:colId xmlns:a16="http://schemas.microsoft.com/office/drawing/2014/main" val="2629116882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 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PES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0712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uMhlatuze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Lake </a:t>
                      </a:r>
                      <a:r>
                        <a:rPr lang="en-ZA" sz="1800" dirty="0" err="1">
                          <a:effectLst/>
                        </a:rPr>
                        <a:t>Mzingazi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Richards Bay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 err="1">
                          <a:effectLst/>
                        </a:rPr>
                        <a:t>uMhlatuze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Lake Chubu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007058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Hydrology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53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53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53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53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838259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Hydrodynamics and mouth condition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18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>
                          <a:effectLst/>
                        </a:rPr>
                        <a:t>39</a:t>
                      </a:r>
                      <a:endParaRPr lang="en-ZA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5779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Water quality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71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45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57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58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530201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Physical habitat alteration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20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>
                          <a:effectLst/>
                        </a:rPr>
                        <a:t>50</a:t>
                      </a:r>
                      <a:endParaRPr lang="en-ZA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932082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Habitat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effectLst/>
                        </a:rPr>
                        <a:t>36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effectLst/>
                        </a:rPr>
                        <a:t>34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50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effectLst/>
                        </a:rPr>
                        <a:t>33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07676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Microalgae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31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effectLst/>
                        </a:rPr>
                        <a:t>41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>
                          <a:effectLst/>
                        </a:rPr>
                        <a:t>55</a:t>
                      </a:r>
                      <a:endParaRPr lang="en-ZA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940537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Macrophytes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40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542108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Invertebrates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55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15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20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50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528534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Fish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25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25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40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35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409912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Birds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70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20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effectLst/>
                        </a:rPr>
                        <a:t>60</a:t>
                      </a:r>
                      <a:endParaRPr lang="en-ZA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effectLst/>
                        </a:rPr>
                        <a:t>70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02405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Biotic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ZA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8493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ESTUARINE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ZA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ZA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5356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PRESENT ECOLOGICAL STATUS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D/E</a:t>
                      </a:r>
                      <a:endParaRPr lang="en-ZA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n-ZA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200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37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MHLATUZE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F9165B3-946A-B7D8-9A82-FDF38FC62C99}"/>
              </a:ext>
            </a:extLst>
          </p:cNvPr>
          <p:cNvSpPr txBox="1"/>
          <p:nvPr/>
        </p:nvSpPr>
        <p:spPr>
          <a:xfrm>
            <a:off x="2730500" y="846138"/>
            <a:ext cx="6172200" cy="74789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PES: D</a:t>
            </a:r>
          </a:p>
          <a:p>
            <a:r>
              <a:rPr lang="en-US" sz="2400" b="1" dirty="0"/>
              <a:t>REC: D (Protected Area)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Recommended scenario: Any development scenarios as tide mitigates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Increase connectivity between lakes &amp; estuary - functional fishways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Reduce fishing pressure (compliance)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access to allow for compliance, monitoring and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Bird Tourism – livelihood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 Bay: Port Restoration Initiative (Blue carbon &amp; nursery function)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water quality (agricultural &amp; diffuse runoff)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70141-121A-C382-1115-4A20CD309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0" y="990599"/>
            <a:ext cx="1924659" cy="48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iNhlabane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B07EC71-F957-E759-3B00-04C70D70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17" y="1101407"/>
            <a:ext cx="6120765" cy="46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4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iNhlabane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56AEE1-3566-F1B1-C87F-3B7858D54BC2}"/>
              </a:ext>
            </a:extLst>
          </p:cNvPr>
          <p:cNvSpPr txBox="1"/>
          <p:nvPr/>
        </p:nvSpPr>
        <p:spPr>
          <a:xfrm>
            <a:off x="452436" y="904547"/>
            <a:ext cx="84629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Key Pressures: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flow to estuary – no </a:t>
            </a:r>
            <a:r>
              <a:rPr lang="en-US" sz="2000" dirty="0" err="1"/>
              <a:t>EWR</a:t>
            </a:r>
            <a:r>
              <a:rPr lang="en-US" sz="2000" dirty="0"/>
              <a:t> releases &amp; no functional fishway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Physical habit alteration (build up of sediment)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 up of organic matter in estuary (forming a sludge)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Poor water quality (pollution and </a:t>
            </a:r>
            <a:r>
              <a:rPr lang="en-US" sz="2000" i="1" dirty="0"/>
              <a:t>in situ</a:t>
            </a:r>
            <a:r>
              <a:rPr lang="en-US" sz="2000" dirty="0"/>
              <a:t> remineralization)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connectivity with lakes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Bilharzia snail vectors &amp; </a:t>
            </a:r>
            <a:r>
              <a:rPr lang="en-GB" sz="2000" dirty="0"/>
              <a:t>alien invasive </a:t>
            </a:r>
            <a:r>
              <a:rPr lang="en-GB" sz="2000" i="1" dirty="0" err="1"/>
              <a:t>Terebia</a:t>
            </a:r>
            <a:r>
              <a:rPr lang="en-GB" sz="2000" i="1" dirty="0"/>
              <a:t> </a:t>
            </a:r>
            <a:r>
              <a:rPr lang="en-GB" sz="2000" i="1" dirty="0" err="1"/>
              <a:t>granifera</a:t>
            </a:r>
            <a:r>
              <a:rPr lang="en-GB" sz="2000" i="1" dirty="0"/>
              <a:t> </a:t>
            </a:r>
            <a:r>
              <a:rPr lang="en-GB" sz="2000" dirty="0"/>
              <a:t>snails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No estuarine functionality remain in what was once an important estuarine lake in the region, due to freshwater flow depravation </a:t>
            </a:r>
            <a:endParaRPr lang="en-ZA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A sandy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B728FC9-BE2C-9047-A829-344D4A3C6A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9" y="5179687"/>
            <a:ext cx="2219326" cy="1664495"/>
          </a:xfrm>
          <a:prstGeom prst="rect">
            <a:avLst/>
          </a:prstGeom>
        </p:spPr>
      </p:pic>
      <p:pic>
        <p:nvPicPr>
          <p:cNvPr id="14" name="Picture 1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6838987C-28A3-5C57-9B99-3A5288B9B3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689" y="5179687"/>
            <a:ext cx="2500311" cy="1691738"/>
          </a:xfrm>
          <a:prstGeom prst="rect">
            <a:avLst/>
          </a:prstGeom>
        </p:spPr>
      </p:pic>
      <p:pic>
        <p:nvPicPr>
          <p:cNvPr id="16" name="Picture 15" descr="A group of people walking on a dirt road with trees on either side&#10;&#10;Description automatically generated with medium confidence">
            <a:extLst>
              <a:ext uri="{FF2B5EF4-FFF2-40B4-BE49-F238E27FC236}">
                <a16:creationId xmlns:a16="http://schemas.microsoft.com/office/drawing/2014/main" id="{1ABAB875-A6FF-954F-B7F4-878F1D0AB7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013" y="5179687"/>
            <a:ext cx="2293937" cy="1664494"/>
          </a:xfrm>
          <a:prstGeom prst="rect">
            <a:avLst/>
          </a:prstGeom>
        </p:spPr>
      </p:pic>
      <p:pic>
        <p:nvPicPr>
          <p:cNvPr id="18" name="Picture 17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A4409C31-0F2B-08CD-A543-76D69C6FE3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460" y="5179687"/>
            <a:ext cx="2293936" cy="16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84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iNhlabane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11E2AF-EAED-652C-0214-95D929E25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40435"/>
              </p:ext>
            </p:extLst>
          </p:nvPr>
        </p:nvGraphicFramePr>
        <p:xfrm>
          <a:off x="647700" y="829734"/>
          <a:ext cx="7848600" cy="545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5687">
                  <a:extLst>
                    <a:ext uri="{9D8B030D-6E8A-4147-A177-3AD203B41FA5}">
                      <a16:colId xmlns:a16="http://schemas.microsoft.com/office/drawing/2014/main" val="4101219168"/>
                    </a:ext>
                  </a:extLst>
                </a:gridCol>
                <a:gridCol w="1588453">
                  <a:extLst>
                    <a:ext uri="{9D8B030D-6E8A-4147-A177-3AD203B41FA5}">
                      <a16:colId xmlns:a16="http://schemas.microsoft.com/office/drawing/2014/main" val="2084587056"/>
                    </a:ext>
                  </a:extLst>
                </a:gridCol>
                <a:gridCol w="1964460">
                  <a:extLst>
                    <a:ext uri="{9D8B030D-6E8A-4147-A177-3AD203B41FA5}">
                      <a16:colId xmlns:a16="http://schemas.microsoft.com/office/drawing/2014/main" val="845155036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 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PES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16409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Component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Estuary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North &amp; South Lakes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418957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Hydrology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>
                          <a:effectLst/>
                        </a:rPr>
                        <a:t>33</a:t>
                      </a:r>
                      <a:endParaRPr lang="en-ZA" sz="20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75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1413989"/>
                  </a:ext>
                </a:extLst>
              </a:tr>
              <a:tr h="33400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Hydrodynamics and mouth condition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59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29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692958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Water quality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>
                          <a:effectLst/>
                        </a:rPr>
                        <a:t>32</a:t>
                      </a:r>
                      <a:endParaRPr lang="en-ZA" sz="20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25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1043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Physical habitat alteration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30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10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639425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Habitat health score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ZA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2075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Microalgae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31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56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25123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Macrophytes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50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20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843554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Invertebrates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10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15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425211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Fish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5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15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83967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Birds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effectLst/>
                        </a:rPr>
                        <a:t>20</a:t>
                      </a:r>
                      <a:endParaRPr lang="en-ZA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30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45632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Biotic health score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ZA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3323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ESTUARINE HEALTH SCORE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ZA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68113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PRESENT ECOLOGICAL STATUS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n-ZA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6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77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iNhlabane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CA7E35A-F4F4-478A-AB3D-55FE94FAC517}"/>
              </a:ext>
            </a:extLst>
          </p:cNvPr>
          <p:cNvSpPr txBox="1"/>
          <p:nvPr/>
        </p:nvSpPr>
        <p:spPr>
          <a:xfrm>
            <a:off x="2376648" y="1219200"/>
            <a:ext cx="6538752" cy="637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PES: E</a:t>
            </a:r>
          </a:p>
          <a:p>
            <a:r>
              <a:rPr lang="en-US" sz="2400" b="1" dirty="0"/>
              <a:t>REC: D (Nature Reserve)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Recommended Sc 4 (Sc 3 + Non-flow interventions)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Increase base flows 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 </a:t>
            </a:r>
            <a:r>
              <a:rPr lang="en-US" dirty="0">
                <a:solidFill>
                  <a:srgbClr val="FF0000"/>
                </a:solidFill>
              </a:rPr>
              <a:t>connectivity)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Mouth Management Plan – artificial breach mouth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Dredging of organic plant matter(sludge)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Prevent disturbance of riparian vegetation, trampling, cattle, fire, remove alien plants </a:t>
            </a:r>
            <a:endParaRPr lang="en-Z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Ensure connectivity – fishway (reengineering &amp;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compliance (fishing)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future development (</a:t>
            </a:r>
            <a:r>
              <a:rPr lang="en-US" dirty="0" err="1"/>
              <a:t>EFZ</a:t>
            </a:r>
            <a:r>
              <a:rPr lang="en-US" dirty="0"/>
              <a:t> &amp; Lakes)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FB3CE-3A9F-AB75-9BCB-13E084677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2" y="990600"/>
            <a:ext cx="1919448" cy="48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1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uMlalazi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8DDAF6-5248-4127-6C67-D807FBF2F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r="6069" b="22632"/>
          <a:stretch/>
        </p:blipFill>
        <p:spPr bwMode="auto">
          <a:xfrm>
            <a:off x="755153" y="1413156"/>
            <a:ext cx="7633693" cy="4119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747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uMlalazi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56AEE1-3566-F1B1-C87F-3B7858D54BC2}"/>
              </a:ext>
            </a:extLst>
          </p:cNvPr>
          <p:cNvSpPr txBox="1"/>
          <p:nvPr/>
        </p:nvSpPr>
        <p:spPr>
          <a:xfrm>
            <a:off x="452437" y="1219200"/>
            <a:ext cx="8229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Key Pressures: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Flow reduction (baseflows causing mouth closure)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Declining water quality (agriculture &amp; diffuse runoff)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Land-use change and hard structures in the </a:t>
            </a:r>
            <a:r>
              <a:rPr lang="en-US" sz="2000" dirty="0" err="1"/>
              <a:t>EFZ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high fishing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Disturbance of birds (beach driving)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Burning of mangroves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Sand mining an emerging concern…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Will be very important to maintain its present baseflows (prevent mouth closure) &amp; water quality state (no low oxygen levels) to ensure functionality and ecosystem services.</a:t>
            </a:r>
            <a:endParaRPr lang="en-ZA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A picture containing outdoor, sky, water, tree&#10;&#10;Description automatically generated">
            <a:extLst>
              <a:ext uri="{FF2B5EF4-FFF2-40B4-BE49-F238E27FC236}">
                <a16:creationId xmlns:a16="http://schemas.microsoft.com/office/drawing/2014/main" id="{91393195-1166-2CD9-31EF-DA439EAB1E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74696"/>
            <a:ext cx="2286000" cy="1683303"/>
          </a:xfrm>
          <a:prstGeom prst="rect">
            <a:avLst/>
          </a:prstGeom>
        </p:spPr>
      </p:pic>
      <p:pic>
        <p:nvPicPr>
          <p:cNvPr id="8" name="Picture 7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246ECE2A-C948-A7C0-EEA9-BD2ECDDE87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595" y="5174696"/>
            <a:ext cx="2244405" cy="168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F0C9B5E6-7BDC-31E6-64BC-5E9553776D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995" y="5174696"/>
            <a:ext cx="2286000" cy="173000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7837E62-54D5-BA5D-7650-A1708E1F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174696"/>
            <a:ext cx="2400300" cy="168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43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uMlalazi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E558E5-9E67-E1E9-27BC-FE3BA8245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542677"/>
              </p:ext>
            </p:extLst>
          </p:nvPr>
        </p:nvGraphicFramePr>
        <p:xfrm>
          <a:off x="431800" y="1126363"/>
          <a:ext cx="4796369" cy="4276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5037">
                  <a:extLst>
                    <a:ext uri="{9D8B030D-6E8A-4147-A177-3AD203B41FA5}">
                      <a16:colId xmlns:a16="http://schemas.microsoft.com/office/drawing/2014/main" val="2709956753"/>
                    </a:ext>
                  </a:extLst>
                </a:gridCol>
                <a:gridCol w="931332">
                  <a:extLst>
                    <a:ext uri="{9D8B030D-6E8A-4147-A177-3AD203B41FA5}">
                      <a16:colId xmlns:a16="http://schemas.microsoft.com/office/drawing/2014/main" val="2593888496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Component scores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PES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8544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Hydrology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72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156918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Hydrodynamics and mouth condition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84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88925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Water quality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66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705804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Physical habitat alteration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85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374075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Habitat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00694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Microalgae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72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89124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Macrophytes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70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142315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Invertebrates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75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762692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Fish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80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347578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Birds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60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448286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Biotic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78078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ESTUARINE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1857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PRESENT ECOLOGICAL STATUS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</a:rPr>
                        <a:t>B/C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1412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F0877F-80BD-8BE1-AD52-2FA1515D5AB8}"/>
              </a:ext>
            </a:extLst>
          </p:cNvPr>
          <p:cNvSpPr txBox="1"/>
          <p:nvPr/>
        </p:nvSpPr>
        <p:spPr>
          <a:xfrm>
            <a:off x="5562600" y="4796303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ZA" sz="18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 Flow reduction &amp; Nutrient enrichment</a:t>
            </a:r>
            <a:endParaRPr lang="en-ZA" sz="1800" b="1" dirty="0"/>
          </a:p>
        </p:txBody>
      </p:sp>
    </p:spTree>
    <p:extLst>
      <p:ext uri="{BB962C8B-B14F-4D97-AF65-F5344CB8AC3E}">
        <p14:creationId xmlns:p14="http://schemas.microsoft.com/office/powerpoint/2010/main" val="14240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uMlalazi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B9B2CCE-EB45-BDFC-0D53-977ACB0FDCBF}"/>
              </a:ext>
            </a:extLst>
          </p:cNvPr>
          <p:cNvSpPr txBox="1"/>
          <p:nvPr/>
        </p:nvSpPr>
        <p:spPr>
          <a:xfrm>
            <a:off x="2392082" y="982189"/>
            <a:ext cx="6751918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PES: B/C</a:t>
            </a:r>
          </a:p>
          <a:p>
            <a:r>
              <a:rPr lang="en-US" sz="2400" b="1" dirty="0"/>
              <a:t>REC: B (Protected Area)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Recommended Scenario 9 (refining some baseflows + Non-flow interventions)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wastewater (Sc 8)!!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 fishing pressure (compliance)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water quality (closed state) – agricultural &amp; diffuse runoff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Restore/protect mangroves (fires)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hard structures of aquaculture farm &amp; investigate opportunities to rewild banks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sand mining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bird disturbance (car access)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Realign the PA delineation with the </a:t>
            </a:r>
            <a:r>
              <a:rPr lang="en-US" dirty="0" err="1"/>
              <a:t>EFZ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01DCAC0-D11D-497A-9FBA-EF52CD355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719665"/>
              </p:ext>
            </p:extLst>
          </p:nvPr>
        </p:nvGraphicFramePr>
        <p:xfrm>
          <a:off x="320880" y="1028700"/>
          <a:ext cx="188892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270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3CF3EE-363B-1D29-D5A1-BD81B683F38B}"/>
              </a:ext>
            </a:extLst>
          </p:cNvPr>
          <p:cNvSpPr txBox="1"/>
          <p:nvPr/>
        </p:nvSpPr>
        <p:spPr>
          <a:xfrm>
            <a:off x="685800" y="1371600"/>
            <a:ext cx="7772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ESTUARIES: PES, REC &amp; EOLOGIAL CONSEQUENCES</a:t>
            </a:r>
          </a:p>
          <a:p>
            <a:pPr algn="ctr"/>
            <a:endParaRPr lang="en-ZA" sz="4000" b="1" dirty="0"/>
          </a:p>
          <a:p>
            <a:pPr algn="ctr"/>
            <a:r>
              <a:rPr lang="en-ZA" sz="2800" b="1" dirty="0"/>
              <a:t>Dr Lara van Niekerk</a:t>
            </a:r>
          </a:p>
        </p:txBody>
      </p:sp>
    </p:spTree>
    <p:extLst>
      <p:ext uri="{BB962C8B-B14F-4D97-AF65-F5344CB8AC3E}">
        <p14:creationId xmlns:p14="http://schemas.microsoft.com/office/powerpoint/2010/main" val="362533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iSiyaya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712D897-4033-821D-DDBD-50DC884F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67" y="1141514"/>
            <a:ext cx="7141265" cy="41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99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iSiyaya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56AEE1-3566-F1B1-C87F-3B7858D54BC2}"/>
              </a:ext>
            </a:extLst>
          </p:cNvPr>
          <p:cNvSpPr txBox="1"/>
          <p:nvPr/>
        </p:nvSpPr>
        <p:spPr>
          <a:xfrm>
            <a:off x="452436" y="923474"/>
            <a:ext cx="84629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Key pressures: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Flow reduction (abstraction &amp; forestry)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Poor water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Impact of mining - very high turbidity in middle &amp; upper reaches.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Loss of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Direct disturbance</a:t>
            </a:r>
          </a:p>
        </p:txBody>
      </p:sp>
      <p:pic>
        <p:nvPicPr>
          <p:cNvPr id="4" name="Picture 3" descr="A picture containing water, outdoor, sky, river&#10;&#10;Description automatically generated">
            <a:extLst>
              <a:ext uri="{FF2B5EF4-FFF2-40B4-BE49-F238E27FC236}">
                <a16:creationId xmlns:a16="http://schemas.microsoft.com/office/drawing/2014/main" id="{CCB82287-EBCD-D43E-6F20-4753FF039C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620" y="4972888"/>
            <a:ext cx="2835687" cy="1885950"/>
          </a:xfrm>
          <a:prstGeom prst="rect">
            <a:avLst/>
          </a:prstGeom>
        </p:spPr>
      </p:pic>
      <p:pic>
        <p:nvPicPr>
          <p:cNvPr id="14" name="Picture 13" descr="A picture containing sky, outdoor, nature, beach&#10;&#10;Description automatically generated">
            <a:extLst>
              <a:ext uri="{FF2B5EF4-FFF2-40B4-BE49-F238E27FC236}">
                <a16:creationId xmlns:a16="http://schemas.microsoft.com/office/drawing/2014/main" id="{8C44BF78-7C34-E88B-6EB5-FC28F9D3CB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972888"/>
            <a:ext cx="2514599" cy="1885949"/>
          </a:xfrm>
          <a:prstGeom prst="rect">
            <a:avLst/>
          </a:prstGeom>
        </p:spPr>
      </p:pic>
      <p:pic>
        <p:nvPicPr>
          <p:cNvPr id="16" name="Picture 1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2A24D29-6018-DCF0-93CA-79C0B8F248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972888"/>
            <a:ext cx="2514600" cy="18859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A069A9E-3637-31A5-986E-DD97FA7B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210" y="4972888"/>
            <a:ext cx="2438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0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iSiyaya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B80F68-EFA7-076A-CB7E-AB117D068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456301"/>
              </p:ext>
            </p:extLst>
          </p:nvPr>
        </p:nvGraphicFramePr>
        <p:xfrm>
          <a:off x="457200" y="962974"/>
          <a:ext cx="4348162" cy="4853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3750">
                  <a:extLst>
                    <a:ext uri="{9D8B030D-6E8A-4147-A177-3AD203B41FA5}">
                      <a16:colId xmlns:a16="http://schemas.microsoft.com/office/drawing/2014/main" val="2452017477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2732117202"/>
                    </a:ext>
                  </a:extLst>
                </a:gridCol>
              </a:tblGrid>
              <a:tr h="288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Component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Present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7456408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Hydrology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74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664102"/>
                  </a:ext>
                </a:extLst>
              </a:tr>
              <a:tr h="52233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Hydrodynamics and mouth condition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57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5176148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Water quality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53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8887919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Physical habitat alteration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2595407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Habitat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655992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Microalgae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51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0797426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Macrophytes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3273406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Invertebrates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ZA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962782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Fish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15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5138347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 dirty="0">
                          <a:effectLst/>
                        </a:rPr>
                        <a:t>Birds</a:t>
                      </a:r>
                      <a:endParaRPr lang="en-Z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50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8110804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Biotic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87551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ESTUARINE HEALTH SCORE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727518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800">
                          <a:effectLst/>
                        </a:rPr>
                        <a:t>PRESENT ECOLOGICAL STATUS</a:t>
                      </a:r>
                      <a:endParaRPr lang="en-ZA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</a:rPr>
                        <a:t>D/E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6104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34B6CC8-8924-103B-B718-55CCA9786B28}"/>
              </a:ext>
            </a:extLst>
          </p:cNvPr>
          <p:cNvSpPr txBox="1"/>
          <p:nvPr/>
        </p:nvSpPr>
        <p:spPr>
          <a:xfrm>
            <a:off x="5334000" y="1648917"/>
            <a:ext cx="3810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Estuary changes into a stagnant swamp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Loss of estuarine community where once there was a thriving and rich community present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Human health risk - lung fluke risk associated with invasive species 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6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iSiyaya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E7B1DE-8C64-AE33-975C-99DA9F9EDF04}"/>
              </a:ext>
            </a:extLst>
          </p:cNvPr>
          <p:cNvSpPr txBox="1"/>
          <p:nvPr/>
        </p:nvSpPr>
        <p:spPr>
          <a:xfrm>
            <a:off x="2438400" y="951051"/>
            <a:ext cx="6553200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PES: D/E</a:t>
            </a:r>
          </a:p>
          <a:p>
            <a:r>
              <a:rPr lang="en-US" sz="2400" b="1" dirty="0"/>
              <a:t>REC: C (Protected Area)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Recommended Scenario 3 + non-flow interventions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Ecosystems-based restoration project: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Increase base flows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Improve water quality (Catchment to Coast approach)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Mitigate mining impacts (turbidity &amp; sediment)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Reduce impact forestry (buffer around </a:t>
            </a:r>
            <a:r>
              <a:rPr lang="en-US" dirty="0" err="1"/>
              <a:t>EFZ</a:t>
            </a:r>
            <a:r>
              <a:rPr lang="en-US" dirty="0"/>
              <a:t> &amp; long-term reduction)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Pioneer different footpath further N to beach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Increase fishing compliance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95147-C974-2F3C-D41C-E37A31E1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1867127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St Lucia/</a:t>
            </a: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Mfolozi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E7B1DE-8C64-AE33-975C-99DA9F9EDF04}"/>
              </a:ext>
            </a:extLst>
          </p:cNvPr>
          <p:cNvSpPr txBox="1"/>
          <p:nvPr/>
        </p:nvSpPr>
        <p:spPr>
          <a:xfrm>
            <a:off x="495300" y="943689"/>
            <a:ext cx="8572500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PES: Fluctuate between E or D</a:t>
            </a:r>
          </a:p>
          <a:p>
            <a:r>
              <a:rPr lang="en-US" sz="2400" b="1" dirty="0"/>
              <a:t>REC: B (</a:t>
            </a:r>
            <a:r>
              <a:rPr lang="en-US" sz="2400" b="1" dirty="0" err="1"/>
              <a:t>DWS</a:t>
            </a:r>
            <a:r>
              <a:rPr lang="en-US" sz="2400" b="1" dirty="0"/>
              <a:t> 2016 &amp; Ministerial Panel)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new work as there was no new investment in monitoring &amp; survey data (funds in the process of being secured)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Previous studies found total present flow from both the </a:t>
            </a:r>
            <a:r>
              <a:rPr lang="en-US" dirty="0" err="1">
                <a:solidFill>
                  <a:srgbClr val="FF0000"/>
                </a:solidFill>
              </a:rPr>
              <a:t>Mfolozi</a:t>
            </a:r>
            <a:r>
              <a:rPr lang="en-US" dirty="0">
                <a:solidFill>
                  <a:srgbClr val="FF0000"/>
                </a:solidFill>
              </a:rPr>
              <a:t> and St Lucia rivers are needed to achieve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r</a:t>
            </a:r>
            <a:r>
              <a:rPr lang="en-US" sz="2400" dirty="0"/>
              <a:t>ecommended flow scenario – but state minimum recommend flows for B Category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 minimum discharge in the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Mfolozi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at 3 m</a:t>
            </a:r>
            <a:r>
              <a:rPr lang="en-ZA" sz="1800" baseline="30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/s to maintain an open mouth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Combine </a:t>
            </a:r>
            <a:r>
              <a:rPr lang="en-ZA" sz="18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Mfolozi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/Mkuze drought discharge of 5 m</a:t>
            </a:r>
            <a:r>
              <a:rPr lang="en-ZA" sz="1800" baseline="30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/s (including an additional 1.6 m</a:t>
            </a:r>
            <a:r>
              <a:rPr lang="en-ZA" sz="1800" baseline="30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ZA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/s in Mkuze).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water quality (Mkuze), reduce land-use change pressure,  reduce fishing pressure, </a:t>
            </a:r>
            <a:r>
              <a:rPr lang="en-US" i="1" dirty="0"/>
              <a:t>artificial breaching???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29562-A9A9-18F3-D5F6-DE951F0226BA}"/>
              </a:ext>
            </a:extLst>
          </p:cNvPr>
          <p:cNvSpPr txBox="1"/>
          <p:nvPr/>
        </p:nvSpPr>
        <p:spPr>
          <a:xfrm>
            <a:off x="685800" y="6637555"/>
            <a:ext cx="8839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i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Lake St Lucia Intermediate </a:t>
            </a:r>
            <a:r>
              <a:rPr lang="en-ZA" sz="1400" i="1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EWR</a:t>
            </a:r>
            <a:r>
              <a:rPr lang="en-ZA" sz="1400" i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Assessment Report (</a:t>
            </a:r>
            <a:r>
              <a:rPr lang="en-ZA" sz="1400" i="1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DWS</a:t>
            </a:r>
            <a:r>
              <a:rPr lang="en-ZA" sz="1400" i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2016) </a:t>
            </a:r>
            <a:endParaRPr lang="en-ZA" sz="1400" i="1" dirty="0"/>
          </a:p>
        </p:txBody>
      </p:sp>
    </p:spTree>
    <p:extLst>
      <p:ext uri="{BB962C8B-B14F-4D97-AF65-F5344CB8AC3E}">
        <p14:creationId xmlns:p14="http://schemas.microsoft.com/office/powerpoint/2010/main" val="368018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wo people on a boat&#10;&#10;Description automatically generated with low confidence">
            <a:extLst>
              <a:ext uri="{FF2B5EF4-FFF2-40B4-BE49-F238E27FC236}">
                <a16:creationId xmlns:a16="http://schemas.microsoft.com/office/drawing/2014/main" id="{CA19CD1E-CD53-B9C6-5175-DA158E7FFE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484" y="3657598"/>
            <a:ext cx="4471515" cy="3200401"/>
          </a:xfrm>
          <a:prstGeom prst="rect">
            <a:avLst/>
          </a:prstGeom>
        </p:spPr>
      </p:pic>
      <p:pic>
        <p:nvPicPr>
          <p:cNvPr id="15" name="Picture 14" descr="A group of people working in a river&#10;&#10;Description automatically generated with low confidence">
            <a:extLst>
              <a:ext uri="{FF2B5EF4-FFF2-40B4-BE49-F238E27FC236}">
                <a16:creationId xmlns:a16="http://schemas.microsoft.com/office/drawing/2014/main" id="{172164D1-B2F3-4FD5-118B-CCF9044AF0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876799" cy="3657600"/>
          </a:xfrm>
          <a:prstGeom prst="rect">
            <a:avLst/>
          </a:prstGeom>
        </p:spPr>
      </p:pic>
      <p:pic>
        <p:nvPicPr>
          <p:cNvPr id="17" name="Picture 16" descr="A group of people fetching water&#10;&#10;Description automatically generated with medium confidence">
            <a:extLst>
              <a:ext uri="{FF2B5EF4-FFF2-40B4-BE49-F238E27FC236}">
                <a16:creationId xmlns:a16="http://schemas.microsoft.com/office/drawing/2014/main" id="{471D2F3A-6A66-336E-FC01-6A3438028D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4700"/>
            <a:ext cx="4724400" cy="3543300"/>
          </a:xfrm>
          <a:prstGeom prst="rect">
            <a:avLst/>
          </a:prstGeom>
        </p:spPr>
      </p:pic>
      <p:pic>
        <p:nvPicPr>
          <p:cNvPr id="19" name="Picture 18" descr="A couple of people on a boat&#10;&#10;Description automatically generated with low confidence">
            <a:extLst>
              <a:ext uri="{FF2B5EF4-FFF2-40B4-BE49-F238E27FC236}">
                <a16:creationId xmlns:a16="http://schemas.microsoft.com/office/drawing/2014/main" id="{DD6BE070-08A9-9D84-A9C9-558A6F24DC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21" name="Picture 20" descr="A group of people on a beach&#10;&#10;Description automatically generated with low confidence">
            <a:extLst>
              <a:ext uri="{FF2B5EF4-FFF2-40B4-BE49-F238E27FC236}">
                <a16:creationId xmlns:a16="http://schemas.microsoft.com/office/drawing/2014/main" id="{1F1B65D6-6CEF-62B1-44C8-90B21A7B29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66038" y="375709"/>
            <a:ext cx="3005670" cy="22542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5E68C3-B92D-42EB-7FAC-856DEB53DCDB}"/>
              </a:ext>
            </a:extLst>
          </p:cNvPr>
          <p:cNvSpPr txBox="1"/>
          <p:nvPr/>
        </p:nvSpPr>
        <p:spPr>
          <a:xfrm>
            <a:off x="114300" y="132199"/>
            <a:ext cx="891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 for assistance – DFFE, NMU, ORI, </a:t>
            </a:r>
            <a:r>
              <a:rPr lang="en-ZA" b="1" i="0" dirty="0" err="1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Ezemvelo</a:t>
            </a:r>
            <a:r>
              <a:rPr lang="en-ZA" b="1" i="0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KZN Wildlife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&amp; </a:t>
            </a:r>
            <a:r>
              <a:rPr lang="en-US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DWS</a:t>
            </a:r>
            <a:endParaRPr lang="en-ZA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" name="Picture 23" descr="A person standing in front of a bridge&#10;&#10;Description automatically generated with low confidence">
            <a:extLst>
              <a:ext uri="{FF2B5EF4-FFF2-40B4-BE49-F238E27FC236}">
                <a16:creationId xmlns:a16="http://schemas.microsoft.com/office/drawing/2014/main" id="{D039BF23-B56C-84C6-B110-CCB6137D5A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945" y="2601866"/>
            <a:ext cx="2254254" cy="1690691"/>
          </a:xfrm>
          <a:prstGeom prst="rect">
            <a:avLst/>
          </a:prstGeom>
        </p:spPr>
      </p:pic>
      <p:pic>
        <p:nvPicPr>
          <p:cNvPr id="26" name="Picture 25" descr="A picture containing sky, outdoor, person, beach&#10;&#10;Description automatically generated">
            <a:extLst>
              <a:ext uri="{FF2B5EF4-FFF2-40B4-BE49-F238E27FC236}">
                <a16:creationId xmlns:a16="http://schemas.microsoft.com/office/drawing/2014/main" id="{89C43201-7493-347C-5BAC-B31BA03F03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8" y="3200400"/>
            <a:ext cx="1511532" cy="850237"/>
          </a:xfrm>
          <a:prstGeom prst="rect">
            <a:avLst/>
          </a:prstGeom>
        </p:spPr>
      </p:pic>
      <p:pic>
        <p:nvPicPr>
          <p:cNvPr id="28" name="Picture 27" descr="A group of people walking on a dirt road next to a car&#10;&#10;Description automatically generated with low confidence">
            <a:extLst>
              <a:ext uri="{FF2B5EF4-FFF2-40B4-BE49-F238E27FC236}">
                <a16:creationId xmlns:a16="http://schemas.microsoft.com/office/drawing/2014/main" id="{A0727C83-13DF-7541-B84F-8A3E81281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811" y="2264129"/>
            <a:ext cx="3251257" cy="162653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7F34CFD-6909-D12F-6BB7-459C7884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689" y="3109103"/>
            <a:ext cx="1320379" cy="95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93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067800" cy="1143000"/>
          </a:xfrm>
        </p:spPr>
        <p:txBody>
          <a:bodyPr/>
          <a:lstStyle/>
          <a:p>
            <a:pPr algn="l"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ESTUARIES WITH UPDATED PES &amp; SCENARIO ASSESSMENT EVALUATION</a:t>
            </a:r>
            <a:endParaRPr lang="en-ZA" sz="28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5334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1BD41CD-3473-A627-CAB7-1B1E0F7C1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0" y="571501"/>
            <a:ext cx="8434498" cy="63317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87B972D-B7F5-8E2A-FB7E-AE9F81AB6E7B}"/>
              </a:ext>
            </a:extLst>
          </p:cNvPr>
          <p:cNvSpPr/>
          <p:nvPr/>
        </p:nvSpPr>
        <p:spPr>
          <a:xfrm>
            <a:off x="8431148" y="571500"/>
            <a:ext cx="716202" cy="6377762"/>
          </a:xfrm>
          <a:prstGeom prst="rect">
            <a:avLst/>
          </a:prstGeom>
          <a:solidFill>
            <a:srgbClr val="E1FD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A3B1B-0EC4-E4E7-7EAA-57B8D0B14AE4}"/>
              </a:ext>
            </a:extLst>
          </p:cNvPr>
          <p:cNvSpPr txBox="1"/>
          <p:nvPr/>
        </p:nvSpPr>
        <p:spPr>
          <a:xfrm>
            <a:off x="4631448" y="6645742"/>
            <a:ext cx="3997772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aMatigulu</a:t>
            </a:r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iNyoni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28308-B831-8FF5-BA1A-ECC3D04E191B}"/>
              </a:ext>
            </a:extLst>
          </p:cNvPr>
          <p:cNvSpPr txBox="1"/>
          <p:nvPr/>
        </p:nvSpPr>
        <p:spPr>
          <a:xfrm>
            <a:off x="5259138" y="6102591"/>
            <a:ext cx="2057400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uMlalazi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F3DD0-5561-A6CA-E72D-D0D55B5AC193}"/>
              </a:ext>
            </a:extLst>
          </p:cNvPr>
          <p:cNvSpPr txBox="1"/>
          <p:nvPr/>
        </p:nvSpPr>
        <p:spPr>
          <a:xfrm>
            <a:off x="8238447" y="695827"/>
            <a:ext cx="749193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Kosi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A777E-6CF7-ADAC-778F-55D9541B03AF}"/>
              </a:ext>
            </a:extLst>
          </p:cNvPr>
          <p:cNvSpPr txBox="1"/>
          <p:nvPr/>
        </p:nvSpPr>
        <p:spPr>
          <a:xfrm>
            <a:off x="7741180" y="1914668"/>
            <a:ext cx="1402819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uMgobezeleni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35CCA-934D-8A95-CBF7-483C5F4047A2}"/>
              </a:ext>
            </a:extLst>
          </p:cNvPr>
          <p:cNvSpPr txBox="1"/>
          <p:nvPr/>
        </p:nvSpPr>
        <p:spPr>
          <a:xfrm>
            <a:off x="6574855" y="5204198"/>
            <a:ext cx="2412785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iNhlabane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25DAA-8958-1847-AEB0-3F6979BE1E1B}"/>
              </a:ext>
            </a:extLst>
          </p:cNvPr>
          <p:cNvSpPr txBox="1"/>
          <p:nvPr/>
        </p:nvSpPr>
        <p:spPr>
          <a:xfrm>
            <a:off x="5043690" y="6354473"/>
            <a:ext cx="2575571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iSiyaya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006474-361B-F6C0-B0BF-3A12AAC0A905}"/>
              </a:ext>
            </a:extLst>
          </p:cNvPr>
          <p:cNvSpPr txBox="1"/>
          <p:nvPr/>
        </p:nvSpPr>
        <p:spPr>
          <a:xfrm>
            <a:off x="5985996" y="5769664"/>
            <a:ext cx="3158003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uMhlathuze</a:t>
            </a:r>
            <a:endParaRPr lang="en-ZA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454EC91-85DA-6D3F-FF5A-190463DFF767}"/>
              </a:ext>
            </a:extLst>
          </p:cNvPr>
          <p:cNvSpPr/>
          <p:nvPr/>
        </p:nvSpPr>
        <p:spPr>
          <a:xfrm>
            <a:off x="4883582" y="5905803"/>
            <a:ext cx="457200" cy="42830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72B82CE-7410-624A-C16F-BF69E7188525}"/>
              </a:ext>
            </a:extLst>
          </p:cNvPr>
          <p:cNvSpPr/>
          <p:nvPr/>
        </p:nvSpPr>
        <p:spPr>
          <a:xfrm>
            <a:off x="4458861" y="6380147"/>
            <a:ext cx="457200" cy="42830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C957040-9194-039B-019E-2EF7213F2A15}"/>
              </a:ext>
            </a:extLst>
          </p:cNvPr>
          <p:cNvSpPr/>
          <p:nvPr/>
        </p:nvSpPr>
        <p:spPr>
          <a:xfrm>
            <a:off x="5549345" y="5586081"/>
            <a:ext cx="457200" cy="42830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FC581353-F6ED-8BCF-8D53-1AC40BF60FBC}"/>
              </a:ext>
            </a:extLst>
          </p:cNvPr>
          <p:cNvSpPr/>
          <p:nvPr/>
        </p:nvSpPr>
        <p:spPr>
          <a:xfrm>
            <a:off x="6212577" y="5032672"/>
            <a:ext cx="457200" cy="42830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1548DAD3-9FEE-4CD3-DB9F-81CEF4890833}"/>
              </a:ext>
            </a:extLst>
          </p:cNvPr>
          <p:cNvSpPr/>
          <p:nvPr/>
        </p:nvSpPr>
        <p:spPr>
          <a:xfrm>
            <a:off x="4724592" y="6088496"/>
            <a:ext cx="457200" cy="42830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405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aMatigulu</a:t>
            </a: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/</a:t>
            </a: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iNyoni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26.png">
            <a:extLst>
              <a:ext uri="{FF2B5EF4-FFF2-40B4-BE49-F238E27FC236}">
                <a16:creationId xmlns:a16="http://schemas.microsoft.com/office/drawing/2014/main" id="{205906A7-9DCA-C6D7-C670-C320C0684F8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94009" y="1036319"/>
            <a:ext cx="5955982" cy="45675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6548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aMatigulu</a:t>
            </a: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/</a:t>
            </a: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iNyoni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56AEE1-3566-F1B1-C87F-3B7858D54BC2}"/>
              </a:ext>
            </a:extLst>
          </p:cNvPr>
          <p:cNvSpPr txBox="1"/>
          <p:nvPr/>
        </p:nvSpPr>
        <p:spPr>
          <a:xfrm>
            <a:off x="457200" y="1066800"/>
            <a:ext cx="8229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Key Pressures: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Reduce flows (81% similar)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Declining water quality (agricultural return flow &amp; diffuse sources)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Land-use change in the </a:t>
            </a:r>
            <a:r>
              <a:rPr lang="en-US" sz="2000" dirty="0" err="1"/>
              <a:t>EFZ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high fishing pressure (illegal gillnetting)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Recreational disturbance of waterbirds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000" dirty="0"/>
          </a:p>
        </p:txBody>
      </p:sp>
      <p:pic>
        <p:nvPicPr>
          <p:cNvPr id="8" name="Picture 7" descr="A picture containing outdoor, beach, water, shore&#10;&#10;Description automatically generated">
            <a:extLst>
              <a:ext uri="{FF2B5EF4-FFF2-40B4-BE49-F238E27FC236}">
                <a16:creationId xmlns:a16="http://schemas.microsoft.com/office/drawing/2014/main" id="{12483DDE-31A9-CEE2-6CD2-BACCDC282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699" y="4972050"/>
            <a:ext cx="2514600" cy="1885950"/>
          </a:xfrm>
          <a:prstGeom prst="rect">
            <a:avLst/>
          </a:prstGeom>
        </p:spPr>
      </p:pic>
      <p:pic>
        <p:nvPicPr>
          <p:cNvPr id="10" name="Picture 9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076A2BCE-C5F0-FF38-B376-E8A8472DF4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2" y="4972050"/>
            <a:ext cx="2514600" cy="1883952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50C8DB1F-9229-14A5-7FD7-A0B1BAB4B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2" y="4972050"/>
            <a:ext cx="1752600" cy="18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64D3AA-9A89-D8B3-CBFB-48B3BCBB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2" y="497205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84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aMatigulu</a:t>
            </a: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/</a:t>
            </a: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iNyoni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51AB4E-D9FE-8BFF-6CAE-1A5EB1E3E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664706"/>
              </p:ext>
            </p:extLst>
          </p:nvPr>
        </p:nvGraphicFramePr>
        <p:xfrm>
          <a:off x="647700" y="1014088"/>
          <a:ext cx="5791200" cy="4751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0652">
                  <a:extLst>
                    <a:ext uri="{9D8B030D-6E8A-4147-A177-3AD203B41FA5}">
                      <a16:colId xmlns:a16="http://schemas.microsoft.com/office/drawing/2014/main" val="3938111827"/>
                    </a:ext>
                  </a:extLst>
                </a:gridCol>
                <a:gridCol w="1330548">
                  <a:extLst>
                    <a:ext uri="{9D8B030D-6E8A-4147-A177-3AD203B41FA5}">
                      <a16:colId xmlns:a16="http://schemas.microsoft.com/office/drawing/2014/main" val="2929539599"/>
                    </a:ext>
                  </a:extLst>
                </a:gridCol>
              </a:tblGrid>
              <a:tr h="24411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Component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PES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3415919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Hydrology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73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9037931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Hydrodynamics and mouth condition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84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525433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Water quality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63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4653637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Physical habitat alteration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83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3598211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Habitat health score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64155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Microalgae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79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130017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Macrophytes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78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2466956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Invertebrates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70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5856249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Fish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effectLst/>
                        </a:rPr>
                        <a:t>65</a:t>
                      </a:r>
                      <a:endParaRPr lang="en-ZA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8440881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Birds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>
                          <a:effectLst/>
                        </a:rPr>
                        <a:t>70</a:t>
                      </a:r>
                      <a:endParaRPr lang="en-ZA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8286760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Biotic health score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18663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ESTUARINE HEALTH SCORE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547368"/>
                  </a:ext>
                </a:extLst>
              </a:tr>
              <a:tr h="2992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2000">
                          <a:solidFill>
                            <a:schemeClr val="bg1"/>
                          </a:solidFill>
                          <a:effectLst/>
                        </a:rPr>
                        <a:t>PRESENT ECOLOGICAL STATUS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2000" dirty="0">
                          <a:solidFill>
                            <a:schemeClr val="bg1"/>
                          </a:solidFill>
                          <a:effectLst/>
                        </a:rPr>
                        <a:t>B/C</a:t>
                      </a:r>
                      <a:endParaRPr lang="en-ZA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091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01725E-FB1D-2FC3-2108-235D5E960980}"/>
              </a:ext>
            </a:extLst>
          </p:cNvPr>
          <p:cNvSpPr txBox="1"/>
          <p:nvPr/>
        </p:nvSpPr>
        <p:spPr>
          <a:xfrm>
            <a:off x="6629400" y="5442634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ZA" sz="18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 Flow reduction &amp; Nutrient enrichment</a:t>
            </a:r>
            <a:endParaRPr lang="en-ZA" sz="1800" b="1" dirty="0"/>
          </a:p>
        </p:txBody>
      </p:sp>
    </p:spTree>
    <p:extLst>
      <p:ext uri="{BB962C8B-B14F-4D97-AF65-F5344CB8AC3E}">
        <p14:creationId xmlns:p14="http://schemas.microsoft.com/office/powerpoint/2010/main" val="280804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aMatigulu</a:t>
            </a: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/</a:t>
            </a:r>
            <a:r>
              <a:rPr lang="en-US" sz="3200" b="1" cap="all" dirty="0" err="1">
                <a:solidFill>
                  <a:srgbClr val="002060"/>
                </a:solidFill>
                <a:latin typeface="+mj-lt"/>
              </a:rPr>
              <a:t>iNyoni</a:t>
            </a:r>
            <a:endParaRPr lang="en-US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D821C0-B30C-9790-4A3C-51FEC062FA85}"/>
              </a:ext>
            </a:extLst>
          </p:cNvPr>
          <p:cNvSpPr txBox="1"/>
          <p:nvPr/>
        </p:nvSpPr>
        <p:spPr>
          <a:xfrm>
            <a:off x="3354664" y="1219200"/>
            <a:ext cx="55607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PES: B/C</a:t>
            </a:r>
          </a:p>
          <a:p>
            <a:r>
              <a:rPr lang="en-US" sz="2400" b="1" dirty="0"/>
              <a:t>REC: B (Protected Area)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Recommended Scenario 4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base 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water quality (agriculture return flow &amp; diffuse sources)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 fishing pressure (increase compliance)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disturbance of birds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Manage land-use change around estuary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70154-263F-E1BD-5859-0B5E8B5CA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2" y="849270"/>
            <a:ext cx="1995648" cy="50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2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MHLATUZE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06A0333-ED22-A85C-A4D4-747897803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0"/>
          <a:stretch/>
        </p:blipFill>
        <p:spPr bwMode="auto">
          <a:xfrm>
            <a:off x="1328303" y="1066800"/>
            <a:ext cx="6487393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856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MHLATUZE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56AEE1-3566-F1B1-C87F-3B7858D54BC2}"/>
              </a:ext>
            </a:extLst>
          </p:cNvPr>
          <p:cNvSpPr txBox="1"/>
          <p:nvPr/>
        </p:nvSpPr>
        <p:spPr>
          <a:xfrm>
            <a:off x="609599" y="1143000"/>
            <a:ext cx="788670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Key pressures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Historical port development (separate mouth)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Land-use change in </a:t>
            </a:r>
            <a:r>
              <a:rPr lang="en-US" sz="2000" dirty="0" err="1"/>
              <a:t>EFZ</a:t>
            </a:r>
            <a:r>
              <a:rPr lang="en-US" sz="2000" dirty="0"/>
              <a:t> (port &amp; agriculture)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high fishing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River and lakes water quality (agriculture &amp; diffuse runoff)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Flow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Loss of connectivity between part of the system (Lakes </a:t>
            </a:r>
            <a:r>
              <a:rPr lang="en-ZA" sz="2000" dirty="0" err="1"/>
              <a:t>Mzingazi</a:t>
            </a:r>
            <a:r>
              <a:rPr lang="en-ZA" sz="2000" dirty="0"/>
              <a:t> &amp; Chubu</a:t>
            </a:r>
            <a:r>
              <a:rPr lang="en-US" sz="2000" dirty="0"/>
              <a:t>, estuary and Richards Bay Port/</a:t>
            </a:r>
            <a:r>
              <a:rPr lang="en-US" sz="2000" dirty="0" err="1"/>
              <a:t>Harbour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1779284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9991EBE2BB9C458E36CE30209A8A72" ma:contentTypeVersion="13" ma:contentTypeDescription="Create a new document." ma:contentTypeScope="" ma:versionID="68d1619548d027f4cd87cbb4df19cf0e">
  <xsd:schema xmlns:xsd="http://www.w3.org/2001/XMLSchema" xmlns:xs="http://www.w3.org/2001/XMLSchema" xmlns:p="http://schemas.microsoft.com/office/2006/metadata/properties" xmlns:ns3="2aeeca82-fa4b-419e-ab33-41e99a4e2cc3" xmlns:ns4="c4664690-80b9-4fa3-afb2-891211b3a42d" targetNamespace="http://schemas.microsoft.com/office/2006/metadata/properties" ma:root="true" ma:fieldsID="a3b4af2dac119d77003be8d62429ac4e" ns3:_="" ns4:_="">
    <xsd:import namespace="2aeeca82-fa4b-419e-ab33-41e99a4e2cc3"/>
    <xsd:import namespace="c4664690-80b9-4fa3-afb2-891211b3a4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eca82-fa4b-419e-ab33-41e99a4e2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64690-80b9-4fa3-afb2-891211b3a4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B29CC1-A326-474A-8A6D-3C0BF22C9103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c4664690-80b9-4fa3-afb2-891211b3a42d"/>
    <ds:schemaRef ds:uri="2aeeca82-fa4b-419e-ab33-41e99a4e2cc3"/>
  </ds:schemaRefs>
</ds:datastoreItem>
</file>

<file path=customXml/itemProps2.xml><?xml version="1.0" encoding="utf-8"?>
<ds:datastoreItem xmlns:ds="http://schemas.openxmlformats.org/officeDocument/2006/customXml" ds:itemID="{0829D293-2E3A-430C-8357-A63B95F7AE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eeca82-fa4b-419e-ab33-41e99a4e2cc3"/>
    <ds:schemaRef ds:uri="c4664690-80b9-4fa3-afb2-891211b3a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A96604-5210-47C3-B6F8-125B20E8D5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16320</TotalTime>
  <Words>2132</Words>
  <Application>Microsoft Office PowerPoint</Application>
  <PresentationFormat>On-screen Show (4:3)</PresentationFormat>
  <Paragraphs>447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Aharoni</vt:lpstr>
      <vt:lpstr>Arial</vt:lpstr>
      <vt:lpstr>Calibri</vt:lpstr>
      <vt:lpstr>Trebuchet MS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PowerPoint Presentation</vt:lpstr>
      <vt:lpstr>ESTUARIES WITH UPDATED PES &amp; SCENARIO ASSESSMENT EVALUATION</vt:lpstr>
      <vt:lpstr>aMatigulu/iNyoni</vt:lpstr>
      <vt:lpstr>aMatigulu/iNyoni</vt:lpstr>
      <vt:lpstr>aMatigulu/iNyoni</vt:lpstr>
      <vt:lpstr>aMatigulu/iNyoni</vt:lpstr>
      <vt:lpstr>MHLATUZE</vt:lpstr>
      <vt:lpstr>MHLATUZE</vt:lpstr>
      <vt:lpstr>MHLATUZE</vt:lpstr>
      <vt:lpstr>MHLATUZE</vt:lpstr>
      <vt:lpstr>iNhlabane</vt:lpstr>
      <vt:lpstr>iNhlabane</vt:lpstr>
      <vt:lpstr>iNhlabane</vt:lpstr>
      <vt:lpstr>iNhlabane</vt:lpstr>
      <vt:lpstr>uMlalazi</vt:lpstr>
      <vt:lpstr>uMlalazi</vt:lpstr>
      <vt:lpstr>uMlalazi</vt:lpstr>
      <vt:lpstr>uMlalazi</vt:lpstr>
      <vt:lpstr>iSiyaya</vt:lpstr>
      <vt:lpstr>iSiyaya</vt:lpstr>
      <vt:lpstr>iSiyaya</vt:lpstr>
      <vt:lpstr>iSiyaya</vt:lpstr>
      <vt:lpstr>St Lucia/Mfolozi</vt:lpstr>
      <vt:lpstr>PowerPoint Presentation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Makanda Cornelia Koleka</cp:lastModifiedBy>
  <cp:revision>380</cp:revision>
  <cp:lastPrinted>2022-10-17T05:38:43Z</cp:lastPrinted>
  <dcterms:created xsi:type="dcterms:W3CDTF">2013-08-12T09:46:59Z</dcterms:created>
  <dcterms:modified xsi:type="dcterms:W3CDTF">2023-04-11T10:19:41Z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0x010100A69991EBE2BB9C458E36CE30209A8A72</vt:lpwstr>
  </property>
</Properties>
</file>